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273" r:id="rId3"/>
    <p:sldId id="274" r:id="rId4"/>
    <p:sldId id="275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6" r:id="rId1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180" autoAdjust="0"/>
  </p:normalViewPr>
  <p:slideViewPr>
    <p:cSldViewPr>
      <p:cViewPr varScale="1">
        <p:scale>
          <a:sx n="71" d="100"/>
          <a:sy n="71" d="100"/>
        </p:scale>
        <p:origin x="-13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4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39568-28C2-4708-8622-01C08DE51C7A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083E4-7508-4A39-B608-A76AEFD6DAF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524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083E4-7508-4A39-B608-A76AEFD6DAF5}" type="slidenum">
              <a:rPr lang="uk-UA" smtClean="0"/>
              <a:pPr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2814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62419A22-1069-42ED-BC47-D42F5D02D7E3}" type="datetimeFigureOut">
              <a:rPr lang="uk-UA" smtClean="0"/>
              <a:pPr/>
              <a:t>19.09.2016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D588A6F-EB38-4711-B0DF-F96ECFAB8893}" type="slidenum">
              <a:rPr lang="uk-UA" smtClean="0"/>
              <a:pPr/>
              <a:t>‹№›</a:t>
            </a:fld>
            <a:endParaRPr lang="uk-UA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hyperlink" Target="https://fotki.yandex.ru/users/natali73123/tags/vintage/view/343752?page=2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eg"/><Relationship Id="rId7" Type="http://schemas.openxmlformats.org/officeDocument/2006/relationships/hyperlink" Target="https://fotki.yandex.ru/users/natali73123/tags/vintage/view/343889?page=8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hyperlink" Target="https://fotki.yandex.ru/users/natali73123/tags/vintage/view/343735?page=1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hyperlink" Target="https://fotki.yandex.ru/users/natali73123/tags/vintage/view/343720?page=0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4.jpeg"/><Relationship Id="rId7" Type="http://schemas.openxmlformats.org/officeDocument/2006/relationships/hyperlink" Target="https://fotki.yandex.ru/users/natali73123/tags/vintage/view/343955?page=11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hyperlink" Target="https://fotki.yandex.ru/users/natali73123/tags/vintage/view/343715?page=0" TargetMode="Externa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otki.yandex.ru/users/natali73123/tags/vintage/view/343987?page=13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hyperlink" Target="https://fotki.yandex.ru/users/natali73123/tags/vintage/view/344014?page=14" TargetMode="External"/><Relationship Id="rId5" Type="http://schemas.openxmlformats.org/officeDocument/2006/relationships/image" Target="../media/image10.jpe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hyperlink" Target="https://fotki.yandex.ru/users/natali73123/tags/vintage/view/344048?page=16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otki.yandex.ru/users/natali73123/tags/vintage/view/343908?page=9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hyperlink" Target="https://fotki.yandex.ru/users/natali73123/tags/vintage/view/344019?page=14" TargetMode="Externa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jpeg"/><Relationship Id="rId7" Type="http://schemas.openxmlformats.org/officeDocument/2006/relationships/hyperlink" Target="https://fotki.yandex.ru/users/natali73123/tags/vintage/view/343908?page=9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hyperlink" Target="https://fotki.yandex.ru/users/natali73123/tags/vintage/view/343956?page=11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hyperlink" Target="http://www.liveinternet.ru/journal_proc.php?action=redirect&amp;url=http://fotki.yandex.ru/users/natali73123/tags/vintage/view/343847?page=7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340768"/>
            <a:ext cx="6336704" cy="3627232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Участь бібліотек </a:t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Богородчанської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 ЦБС </a:t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 обласній акції </a:t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«Бібліотечне подвір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’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я:  </a:t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фасад і міні-сад»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2016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р.</a:t>
            </a:r>
            <a:endParaRPr lang="uk-UA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1032" name="Picture 8" descr="http://img1.liveinternet.ru/images/attach/c/3/75/70/75070893_large_png5_s_p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78000"/>
            <a:ext cx="4320918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СЃРїРѕРєС–Р№РЅР° РјСѓР·РёРєР° вЂ“ Р”РѕСЂРѕР¶РєР° 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11560" y="58052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011615"/>
      </p:ext>
    </p:extLst>
  </p:cSld>
  <p:clrMapOvr>
    <a:masterClrMapping/>
  </p:clrMapOvr>
  <p:transition spd="slow" advTm="88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253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8576" cy="1339551"/>
          </a:xfrm>
        </p:spPr>
        <p:txBody>
          <a:bodyPr/>
          <a:lstStyle/>
          <a:p>
            <a:pPr algn="ctr"/>
            <a:r>
              <a:rPr lang="uk-UA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Книги просвітлюють душу, піднімають і зміцнюють людину, пробуджують у неї кращі прагнення, </a:t>
            </a:r>
            <a: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b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         відточують </a:t>
            </a:r>
            <a:r>
              <a:rPr lang="uk-UA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її розум і пом'якшують серце. </a:t>
            </a:r>
            <a: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					           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В.Теккерей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r>
              <a:rPr lang="ru-RU" sz="2400" dirty="0" smtClean="0"/>
              <a:t> </a:t>
            </a:r>
            <a:endParaRPr lang="uk-UA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7170" name="Picture 2" descr="F:\Новая папка\манява\Фасад\Міжгіря\DSCN2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7839" r="11785"/>
          <a:stretch/>
        </p:blipFill>
        <p:spPr bwMode="auto">
          <a:xfrm>
            <a:off x="1126976" y="3789040"/>
            <a:ext cx="3313900" cy="28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Новая папка\манява\Фасад\Міжгіря\DSCN26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" r="11905"/>
          <a:stretch/>
        </p:blipFill>
        <p:spPr bwMode="auto">
          <a:xfrm>
            <a:off x="610816" y="1576695"/>
            <a:ext cx="3279472" cy="26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F:\Новая папка\космач\SAM_54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25040"/>
            <a:ext cx="3744000" cy="280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Новая папка\космач\SAM_54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25758"/>
            <a:ext cx="3504000" cy="262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4" name="Picture 2" descr="Винтаж">
            <a:hlinkClick r:id="rId7" tooltip="Винтаж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11239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742311"/>
      </p:ext>
    </p:extLst>
  </p:cSld>
  <p:clrMapOvr>
    <a:masterClrMapping/>
  </p:clrMapOvr>
  <p:transition spd="slow" advTm="1588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1925"/>
            <a:ext cx="8784976" cy="1490891"/>
          </a:xfrm>
        </p:spPr>
        <p:txBody>
          <a:bodyPr/>
          <a:lstStyle/>
          <a:p>
            <a:pPr algn="ctr"/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Книги -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кораблі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думки,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які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плавають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по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хвилях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часу і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несуть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свій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дорогоцінний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вантаж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від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покоління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до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покоління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						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</a:t>
            </a: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Бекон 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8197" name="Picture 5" descr="F:\Новая папка\манява\Фасад\саджава\IMG_15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 r="5034" b="16006"/>
          <a:stretch/>
        </p:blipFill>
        <p:spPr bwMode="auto">
          <a:xfrm>
            <a:off x="5689615" y="1628800"/>
            <a:ext cx="3451681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Новая папка\IMG_05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b="19924"/>
          <a:stretch/>
        </p:blipFill>
        <p:spPr bwMode="auto">
          <a:xfrm>
            <a:off x="179512" y="1576041"/>
            <a:ext cx="3747618" cy="2421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Новая папка\манява\Фасад\Проект Раковець\P72401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 bwMode="auto">
          <a:xfrm>
            <a:off x="827584" y="3861048"/>
            <a:ext cx="4032000" cy="2810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Новая папка\манява\Фасад\саджава\IMG_16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0034"/>
            <a:ext cx="3744000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Винтаж">
            <a:hlinkClick r:id="rId7" tooltip="Винтаж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184" y="2027699"/>
            <a:ext cx="10668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25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426">
        <p14:doors dir="vert"/>
      </p:transition>
    </mc:Choice>
    <mc:Fallback xmlns="">
      <p:transition spd="slow" advTm="17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8"/>
            <a:ext cx="7125113" cy="1656184"/>
          </a:xfrm>
        </p:spPr>
        <p:txBody>
          <a:bodyPr/>
          <a:lstStyle/>
          <a:p>
            <a:pPr algn="ctr"/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Хороша книга —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втіха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і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розрада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,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вихователь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і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вчитель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 Тому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книзі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така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пошана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, тому про книгу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така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турбота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                                                              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М. Шевченко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9219" name="Picture 3" descr="F:\Новая папка\манява\IMG_20160821_132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648" y="1525355"/>
            <a:ext cx="3648000" cy="273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Новая папка\манява\Фасад\старуня\DSCF8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16667"/>
          <a:stretch/>
        </p:blipFill>
        <p:spPr bwMode="auto">
          <a:xfrm>
            <a:off x="395536" y="1499049"/>
            <a:ext cx="3702863" cy="27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Новая папка\манява\Фасад\старуня\DSCF8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5" y="3573016"/>
            <a:ext cx="3408000" cy="255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6" name="Picture 2" descr="Винтаж">
            <a:hlinkClick r:id="rId6" tooltip="Винтаж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43" y="1988840"/>
            <a:ext cx="857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Bibliotekar\Documents\Scanned Documents\Зображення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1992" b="24426"/>
          <a:stretch/>
        </p:blipFill>
        <p:spPr bwMode="auto">
          <a:xfrm>
            <a:off x="2714135" y="4253836"/>
            <a:ext cx="3499666" cy="24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4" descr="F:\Новая папка\манява\IMG_20160821_1328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11" y="3861048"/>
            <a:ext cx="33600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4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7593">
        <p14:switch dir="r"/>
      </p:transition>
    </mc:Choice>
    <mc:Fallback xmlns="">
      <p:transition spd="slow" advTm="17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496944" cy="1296144"/>
          </a:xfrm>
        </p:spPr>
        <p:txBody>
          <a:bodyPr/>
          <a:lstStyle/>
          <a:p>
            <a:pPr algn="ctr"/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Як не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любити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любов'ю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наснажених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,</a:t>
            </a:r>
            <a:b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uk-UA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м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удрістю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сповнених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книг!... 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			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М.Рильський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endParaRPr lang="uk-UA" sz="2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10242" name="Picture 2" descr="F:\Новая папка\міні-сад\IMG_2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7" y="1319842"/>
            <a:ext cx="3552000" cy="26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Новая папка\міні-сад\IMG_23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-5338" r="-1333" b="5338"/>
          <a:stretch/>
        </p:blipFill>
        <p:spPr bwMode="auto">
          <a:xfrm>
            <a:off x="1099529" y="4006425"/>
            <a:ext cx="360000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:\Новая папка\манява\Фасад\Горохолина\IMG_25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92027"/>
            <a:ext cx="3552000" cy="26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Новая папка\міні-сад\DSC018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"/>
          <a:stretch/>
        </p:blipFill>
        <p:spPr bwMode="auto">
          <a:xfrm>
            <a:off x="4788024" y="4191000"/>
            <a:ext cx="3942000" cy="253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Винтаж">
            <a:hlinkClick r:id="rId7" tooltip="Винтаж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54" y="2132856"/>
            <a:ext cx="8191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71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559">
        <p14:flip dir="r"/>
      </p:transition>
    </mc:Choice>
    <mc:Fallback xmlns="">
      <p:transition spd="slow" advTm="15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80552" cy="1339551"/>
          </a:xfrm>
        </p:spPr>
        <p:txBody>
          <a:bodyPr/>
          <a:lstStyle/>
          <a:p>
            <a:pPr algn="ctr"/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Хто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полюбить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книгу, той 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далеко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піде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у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своєму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 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розвитку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 Книга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рятує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душу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від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здерев’яніння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 															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Т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Шевченко </a:t>
            </a:r>
            <a:endParaRPr lang="uk-UA" sz="20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11266" name="Picture 2" descr="F:\Новая папка\міні-сад\P6190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36808"/>
            <a:ext cx="4080000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Новая папка\міні-сад\P61907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91354"/>
            <a:ext cx="3312000" cy="248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2" descr="F:\Новая папка\космач\Loz7NBvuoO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82" y="1761010"/>
            <a:ext cx="4128000" cy="3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Новая папка\космач\P60244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91354"/>
            <a:ext cx="3312000" cy="248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42" name="Picture 2" descr="Винтаж">
            <a:hlinkClick r:id="rId7" tooltip="Винтаж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35" y="5013176"/>
            <a:ext cx="10572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48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348">
        <p14:gallery dir="l"/>
      </p:transition>
    </mc:Choice>
    <mc:Fallback xmlns="">
      <p:transition spd="slow" advTm="15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36904" cy="1123527"/>
          </a:xfrm>
        </p:spPr>
        <p:txBody>
          <a:bodyPr/>
          <a:lstStyle/>
          <a:p>
            <a:pPr algn="ctr"/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Природа так про все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подбала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,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що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повсюди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ти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знаходиш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,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чому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вчитися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</a:t>
            </a:r>
            <a:b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Леонардо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да 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Вінчі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14338" name="Picture 2" descr="F:\Новая папка\космач\Копия DSC00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94" y="1571343"/>
            <a:ext cx="3552000" cy="26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Новая папка\космач\Изображение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13789" r="9105" b="4605"/>
          <a:stretch/>
        </p:blipFill>
        <p:spPr bwMode="auto">
          <a:xfrm>
            <a:off x="5477646" y="1661343"/>
            <a:ext cx="3431267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Bibliotekar\Documents\Scanned Documents\Зображення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4" t="3141" r="5922" b="27626"/>
          <a:stretch/>
        </p:blipFill>
        <p:spPr bwMode="auto">
          <a:xfrm>
            <a:off x="3113516" y="3011343"/>
            <a:ext cx="3298834" cy="2448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46" name="Picture 2" descr="Винтаж">
            <a:hlinkClick r:id="rId6" tooltip="Винтаж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80" y="1571343"/>
            <a:ext cx="9906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для звіту\vlcsnap-2016-09-10-22h09m15s16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89343"/>
            <a:ext cx="312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3" descr="F:\Новая папка\103_332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2" r="16503" b="14721"/>
          <a:stretch/>
        </p:blipFill>
        <p:spPr bwMode="auto">
          <a:xfrm>
            <a:off x="233422" y="4440295"/>
            <a:ext cx="3339903" cy="2307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9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597">
        <p14:prism/>
      </p:transition>
    </mc:Choice>
    <mc:Fallback xmlns="">
      <p:transition spd="slow" advTm="16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340768"/>
            <a:ext cx="7125113" cy="4464496"/>
          </a:xfrm>
        </p:spPr>
        <p:txBody>
          <a:bodyPr/>
          <a:lstStyle/>
          <a:p>
            <a:pPr algn="ctr"/>
            <a:r>
              <a:rPr lang="uk-UA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Дякуємо за увагу!</a:t>
            </a:r>
            <a:br>
              <a:rPr lang="uk-UA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2016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Місце для вмісту 3" descr="D:\РІЗНЕ\фото інт.центр\DSC04315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7" t="9180" r="12131" b="3388"/>
          <a:stretch/>
        </p:blipFill>
        <p:spPr bwMode="auto">
          <a:xfrm>
            <a:off x="3347864" y="2132856"/>
            <a:ext cx="2664000" cy="27000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92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31">
        <p:fade/>
      </p:transition>
    </mc:Choice>
    <mc:Fallback xmlns="">
      <p:transition spd="med" advTm="39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476672"/>
            <a:ext cx="7450990" cy="1123527"/>
          </a:xfrm>
        </p:spPr>
        <p:txBody>
          <a:bodyPr/>
          <a:lstStyle/>
          <a:p>
            <a:pPr algn="ctr"/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Природа 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єдина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книга,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кожна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сторінка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якої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сповнена</a:t>
            </a:r>
            <a: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 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глибокого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змісту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</a:t>
            </a:r>
            <a:b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Й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те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2050" name="Picture 2" descr="C:\Users\Bibliotekar\Documents\Scanned Documents\01107136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/>
          <a:stretch/>
        </p:blipFill>
        <p:spPr bwMode="auto">
          <a:xfrm>
            <a:off x="5220072" y="1634374"/>
            <a:ext cx="3645959" cy="24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Bibliotekar\Documents\Scanned Documents\17927602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2" b="15983"/>
          <a:stretch/>
        </p:blipFill>
        <p:spPr bwMode="auto">
          <a:xfrm>
            <a:off x="179512" y="1562374"/>
            <a:ext cx="4489265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Bibliotekar\Documents\Scanned Documents\28389048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12024" b="12413"/>
          <a:stretch/>
        </p:blipFill>
        <p:spPr bwMode="auto">
          <a:xfrm>
            <a:off x="395536" y="4018624"/>
            <a:ext cx="3661328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C:\Users\Bibliotekar\Documents\Scanned Documents\40571031[1]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2" t="8411" r="1686" b="-440"/>
          <a:stretch/>
        </p:blipFill>
        <p:spPr bwMode="auto">
          <a:xfrm>
            <a:off x="5508104" y="4018624"/>
            <a:ext cx="355554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Винтаж">
            <a:hlinkClick r:id="rId8" tooltip="Винтаж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72" y="4600249"/>
            <a:ext cx="1333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4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565">
        <p14:reveal/>
      </p:transition>
    </mc:Choice>
    <mc:Fallback xmlns="">
      <p:transition spd="slow" advTm="135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8"/>
            <a:ext cx="7125113" cy="1271020"/>
          </a:xfrm>
        </p:spPr>
        <p:txBody>
          <a:bodyPr/>
          <a:lstStyle/>
          <a:p>
            <a:pPr algn="ctr"/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Природа не храм, а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майстерня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, </a:t>
            </a:r>
            <a: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і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людина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в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ній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8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працівник</a:t>
            </a:r>
            <a:r>
              <a:rPr lang="ru-RU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 </a:t>
            </a:r>
            <a: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en-US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</a:t>
            </a:r>
            <a:r>
              <a:rPr lang="en-US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		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І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 Тургенев 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3075" name="Picture 3" descr="C:\Users\Bibliotekar\Documents\Scanned Documents\25828518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15051" r="3949" b="11459"/>
          <a:stretch/>
        </p:blipFill>
        <p:spPr bwMode="auto">
          <a:xfrm>
            <a:off x="5062601" y="4077072"/>
            <a:ext cx="3496908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Bibliotekar\Documents\Scanned Documents\7143197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4" y="1531668"/>
            <a:ext cx="3780000" cy="185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blib.if.ua/_nw/4/1949998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95" y="3249072"/>
            <a:ext cx="3082587" cy="298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Винтаж">
            <a:hlinkClick r:id="rId6" tooltip="Винтаж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интаж">
            <a:hlinkClick r:id="rId6" tooltip="Винтаж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6336" y="1886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интаж">
            <a:hlinkClick r:id="rId6" tooltip="Винтаж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687" y="530120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Винтаж">
            <a:hlinkClick r:id="rId6" tooltip="Винтаж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77117" y="530120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Bibliotekar\Documents\Scanned Documents\37890502[1]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2533" y="1531668"/>
            <a:ext cx="3552000" cy="26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Винтаж">
            <a:hlinkClick r:id="rId9" tooltip="Винтаж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498" y="4195668"/>
            <a:ext cx="800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98723"/>
      </p:ext>
    </p:extLst>
  </p:cSld>
  <p:clrMapOvr>
    <a:masterClrMapping/>
  </p:clrMapOvr>
  <p:transition spd="slow" advTm="1625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848872" cy="1224136"/>
          </a:xfrm>
        </p:spPr>
        <p:txBody>
          <a:bodyPr/>
          <a:lstStyle/>
          <a:p>
            <a:pPr algn="ctr"/>
            <a:r>
              <a:rPr lang="uk-UA" sz="1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Книга - одне з наймогутніших знарядь боротьби за істину і справедливість. </a:t>
            </a:r>
            <a:r>
              <a:rPr lang="uk-UA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Люди, </a:t>
            </a:r>
            <a:r>
              <a:rPr lang="uk-UA" sz="1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які стоять біля книг і працюють над їх розповсюдженням... роблять велику і необхідну справу: </a:t>
            </a:r>
            <a:r>
              <a:rPr lang="uk-UA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вони слугують </a:t>
            </a:r>
            <a:r>
              <a:rPr lang="uk-UA" sz="1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всенародному розвитку </a:t>
            </a:r>
            <a:r>
              <a:rPr lang="uk-UA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і </a:t>
            </a:r>
            <a:r>
              <a:rPr lang="uk-UA" sz="1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громадській освіті. </a:t>
            </a:r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en-US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</a:t>
            </a:r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		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М.</a:t>
            </a:r>
            <a:r>
              <a:rPr lang="uk-UA" sz="1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Рубакін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endParaRPr lang="uk-UA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4098" name="Picture 2" descr="C:\Users\Bibliotekar\Documents\Scanned Documents\48380466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16384"/>
          <a:stretch/>
        </p:blipFill>
        <p:spPr bwMode="auto">
          <a:xfrm>
            <a:off x="1777430" y="3908034"/>
            <a:ext cx="5610803" cy="27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Винтаж">
            <a:hlinkClick r:id="rId4" tooltip="Винтаж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интаж">
            <a:hlinkClick r:id="rId4" tooltip="Винтаж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24058" y="526399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интаж">
            <a:hlinkClick r:id="rId4" tooltip="Винтаж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3528" y="526399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Винтаж">
            <a:hlinkClick r:id="rId4" tooltip="Винтаж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24328" y="18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двір1\DSC001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0" y="1749255"/>
            <a:ext cx="35040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вір\DSC00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60428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Винтаж">
            <a:hlinkClick r:id="rId8" tooltip="Винтаж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52" y="2348880"/>
            <a:ext cx="8953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11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121">
        <p14:prism isInverted="1"/>
      </p:transition>
    </mc:Choice>
    <mc:Fallback xmlns="">
      <p:transition spd="slow" advTm="16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0" y="476672"/>
            <a:ext cx="8110842" cy="1123527"/>
          </a:xfrm>
        </p:spPr>
        <p:txBody>
          <a:bodyPr/>
          <a:lstStyle/>
          <a:p>
            <a:pPr algn="ctr"/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Книги - </a:t>
            </a:r>
            <a:r>
              <a:rPr lang="ru-RU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це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ріки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, </a:t>
            </a:r>
            <a:r>
              <a:rPr lang="ru-RU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що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напоюють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моря. </a:t>
            </a: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                                                       </a:t>
            </a:r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Я.Мудрий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1027" name="Picture 3" descr="F:\Новая папка\Хмелівська сільська б-ка,Франкові читання Жінок коханих імена.Завбібліотекою Галина Міщук\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37" y="2441766"/>
            <a:ext cx="5203433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овая папка\Хмелівська сільська б-ка,Франкові читання Жінок коханих імена.Завбібліотекою Галина Міщук\DSC_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46" y="4293096"/>
            <a:ext cx="3577341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Новая папка\Хмелівська сільська б-ка,Франкові читання Жінок коханих імена.Завбібліотекою Галина Міщук\DSC_03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1638773"/>
            <a:ext cx="379417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Новая папка\Хмелівська сільська б-ка,Франкові читання Жінок коханих імена.Завбібліотекою Галина Міщук\DSC_03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217" y="1638773"/>
            <a:ext cx="379417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1.liveinternet.ru/images/attach/c/2/70/973/70973642_1298221754_e5966302ebe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40" y="-72817"/>
            <a:ext cx="10017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1.liveinternet.ru/images/attach/c/2/70/973/70973642_1298221754_e5966302ebe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429" y="4997766"/>
            <a:ext cx="10017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05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982">
        <p14:gallery dir="l"/>
      </p:transition>
    </mc:Choice>
    <mc:Fallback xmlns="">
      <p:transition spd="slow" advTm="15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92695"/>
            <a:ext cx="7125113" cy="824291"/>
          </a:xfrm>
        </p:spPr>
        <p:txBody>
          <a:bodyPr/>
          <a:lstStyle/>
          <a:p>
            <a:pPr algn="ctr"/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Природа - </a:t>
            </a:r>
            <a:r>
              <a:rPr lang="ru-RU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творець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всіх</a:t>
            </a:r>
            <a:r>
              <a:rPr lang="ru-RU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творців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</a:t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Гете</a:t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2050" name="Picture 2" descr="F:\Новая папка\фасад і міні-сад підгіря\_DSC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27" y="1376632"/>
            <a:ext cx="358729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Новая папка\фасад і міні-сад підгіря\_DSC127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4919" r="2749"/>
          <a:stretch/>
        </p:blipFill>
        <p:spPr bwMode="auto">
          <a:xfrm>
            <a:off x="4826506" y="1357632"/>
            <a:ext cx="3571004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Новая папка\фасад і міні-сад підгіря\_DSC03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"/>
          <a:stretch/>
        </p:blipFill>
        <p:spPr bwMode="auto">
          <a:xfrm>
            <a:off x="196665" y="3527487"/>
            <a:ext cx="2224372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Новая папка\Фото )\DSC033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008" y="3906000"/>
            <a:ext cx="3936000" cy="295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Новая папка\Фото )\DSC0337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t="9397"/>
          <a:stretch/>
        </p:blipFill>
        <p:spPr bwMode="auto">
          <a:xfrm>
            <a:off x="6743568" y="3527487"/>
            <a:ext cx="2268993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0.liveinternet.ru/images/attach/c/2/70/973/70973644_1298221798_Kopiya_2_e5966302ebe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450" y="110952"/>
            <a:ext cx="107612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mg0.liveinternet.ru/images/attach/c/2/70/973/70973644_1298221798_Kopiya_2_e5966302ebe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8" y="116632"/>
            <a:ext cx="107612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362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6256">
        <p14:switch dir="r"/>
      </p:transition>
    </mc:Choice>
    <mc:Fallback xmlns="">
      <p:transition spd="slow" advTm="16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260648"/>
            <a:ext cx="7125113" cy="1339551"/>
          </a:xfrm>
        </p:spPr>
        <p:txBody>
          <a:bodyPr/>
          <a:lstStyle/>
          <a:p>
            <a:pPr algn="ctr"/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Бібліотекар  –</a:t>
            </a:r>
            <a:b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розпорядник  долі  книг</a:t>
            </a:r>
            <a:endParaRPr lang="uk-UA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3074" name="Picture 2" descr="F:\Новая папка\заріччя\DSC_0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033833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Bibliotekar\Documents\Scanned Documents\13502847_1709101209357439_7977469166688654680_o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" r="10476"/>
          <a:stretch/>
        </p:blipFill>
        <p:spPr bwMode="auto">
          <a:xfrm>
            <a:off x="323528" y="3758081"/>
            <a:ext cx="3609606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Новая папка\заріччя\DSC_03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r="4018" b="6382"/>
          <a:stretch/>
        </p:blipFill>
        <p:spPr bwMode="auto">
          <a:xfrm>
            <a:off x="5039208" y="1601011"/>
            <a:ext cx="386477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Bibliotekar\Documents\Scanned Documents\13568833_1712015625732664_3284130918179596988_o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6" t="6538"/>
          <a:stretch/>
        </p:blipFill>
        <p:spPr bwMode="auto">
          <a:xfrm>
            <a:off x="5534013" y="3830081"/>
            <a:ext cx="360998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Винтаж">
            <a:hlinkClick r:id="rId7" tooltip="Винтаж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55706"/>
            <a:ext cx="8953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5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625">
        <p14:prism isInverted="1"/>
      </p:transition>
    </mc:Choice>
    <mc:Fallback xmlns="">
      <p:transition spd="slow" advTm="15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687" y="188640"/>
            <a:ext cx="7981769" cy="1411559"/>
          </a:xfrm>
        </p:spPr>
        <p:txBody>
          <a:bodyPr/>
          <a:lstStyle/>
          <a:p>
            <a:pPr algn="ctr"/>
            <a: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Пізнати природу рідного краю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можна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або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своїми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очима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,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або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за </a:t>
            </a:r>
            <a:r>
              <a:rPr lang="ru-RU" sz="24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допомогою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книги. 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		М.Ломоносов 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endParaRPr lang="uk-UA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5122" name="Picture 2" descr="F:\Новая папка\манява\Фасад\Бабче-мінісад\P5sJ4u_reU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26" y="1525885"/>
            <a:ext cx="3463689" cy="25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Новая папка\манява\Фасад\Бабче-мінісад\0njwBqA6H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89040"/>
            <a:ext cx="2182140" cy="291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0" descr="C:\Users\настя\Desktop\мама\7777777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90231"/>
            <a:ext cx="3564000" cy="255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G:\мама\флеш-моб ЦІКАВЕ ПРО ШЕВЧЕНКА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0231"/>
            <a:ext cx="3564000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Винтаж">
            <a:hlinkClick r:id="rId7" tooltip="Винтаж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40"/>
            <a:ext cx="1266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Винтаж">
            <a:hlinkClick r:id="rId7" tooltip="Винтаж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87" y="4662917"/>
            <a:ext cx="1266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158839"/>
      </p:ext>
    </p:extLst>
  </p:cSld>
  <p:clrMapOvr>
    <a:masterClrMapping/>
  </p:clrMapOvr>
  <p:transition spd="slow" advTm="1600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188640"/>
            <a:ext cx="8766995" cy="1512168"/>
          </a:xfrm>
        </p:spPr>
        <p:txBody>
          <a:bodyPr/>
          <a:lstStyle/>
          <a:p>
            <a:pPr algn="ctr"/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У книгах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закладено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особливу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чарівність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; книги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викликають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в нас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насолоду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: вони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розмовляють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з нами,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дають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нам добру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пораду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, вони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стають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живими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</a:t>
            </a:r>
            <a:r>
              <a:rPr lang="ru-RU" sz="2400" b="1" i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друзями</a:t>
            </a: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для нас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</a:t>
            </a:r>
            <a:r>
              <a:rPr lang="en-US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/>
            </a:r>
            <a:br>
              <a:rPr lang="en-US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en-US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</a:t>
            </a:r>
            <a:r>
              <a:rPr lang="en-US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												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Ф</a:t>
            </a:r>
            <a:r>
              <a:rPr lang="uk-UA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.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Петрарка 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pic>
        <p:nvPicPr>
          <p:cNvPr id="5" name="Picture 6" descr="F:\Новая папка\манява\Фасад\грабовець фото б-ка і б-чне подвір'я\WP_20160805_11_27_23_Pr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7" y="1843744"/>
            <a:ext cx="4222217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Новая папка\манява\Фасад\грабовець фото б-ка і б-чне подвір'я\P_20160718_153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507" y="1843744"/>
            <a:ext cx="422400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:\Новая папка\манява\Фасад\грабовець фото б-ка і б-чне подвір'я\DSCN6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31" y="3974774"/>
            <a:ext cx="3696000" cy="27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-fotki.yandex.ru/get/5407/natali73123.2f2/0_53f26_fe9333fd_XXL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6" t="14972" r="15494" b="21934"/>
          <a:stretch/>
        </p:blipFill>
        <p:spPr bwMode="auto">
          <a:xfrm>
            <a:off x="467543" y="4076808"/>
            <a:ext cx="1784323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g-fotki.yandex.ru/get/5407/natali73123.2f2/0_53f26_fe9333fd_XXL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6" t="14972" r="15494" b="21934"/>
          <a:stretch/>
        </p:blipFill>
        <p:spPr bwMode="auto">
          <a:xfrm>
            <a:off x="6588224" y="4222178"/>
            <a:ext cx="1784323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6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696">
        <p14:flip dir="r"/>
      </p:transition>
    </mc:Choice>
    <mc:Fallback xmlns="">
      <p:transition spd="slow" advTm="166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5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.7|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.2|1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1.5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3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.2|1.7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1.4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1.6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1.7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6|1.2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2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.1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.5"/>
</p:tagLst>
</file>

<file path=ppt/theme/theme1.xml><?xml version="1.0" encoding="utf-8"?>
<a:theme xmlns:a="http://schemas.openxmlformats.org/drawingml/2006/main" name="Autumn">
  <a:themeElements>
    <a:clrScheme name="Ості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TM02455610[[fn=Осінь]]</Template>
  <TotalTime>787</TotalTime>
  <Words>198</Words>
  <Application>Microsoft Office PowerPoint</Application>
  <PresentationFormat>Екран (4:3)</PresentationFormat>
  <Paragraphs>17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17" baseType="lpstr">
      <vt:lpstr>Autumn</vt:lpstr>
      <vt:lpstr>Участь бібліотек  Богородчанської  ЦБС  в обласній акції  «Бібліотечне подвір’я:   фасад і міні-сад»  2016р.</vt:lpstr>
      <vt:lpstr> Природа - єдина книга, кожна  сторінка якої  сповнена  глибокого  змісту.            Й. Гете </vt:lpstr>
      <vt:lpstr>Природа не храм, а майстерня,  і людина в ній працівник.             І. Тургенев </vt:lpstr>
      <vt:lpstr>Книга - одне з наймогутніших знарядь боротьби за істину і справедливість. Люди, які стоять біля книг і працюють над їх розповсюдженням... роблять велику і необхідну справу: вони слугують всенародному розвитку і громадській освіті.              М.Рубакін </vt:lpstr>
      <vt:lpstr>Книги - це ріки, що напоюють моря.                                                          Я.Мудрий </vt:lpstr>
      <vt:lpstr>Природа - творець всіх творців.            Й. Гете </vt:lpstr>
      <vt:lpstr>Бібліотекар  –  розпорядник  долі  книг</vt:lpstr>
      <vt:lpstr>Пізнати природу рідного краю можна або своїми очима, або за допомогою книги.            М.Ломоносов   </vt:lpstr>
      <vt:lpstr>У книгах закладено особливу чарівність; книги викликають в нас насолоду: вони розмовляють з нами, дають нам добру пораду, вони стають живими друзями для нас.              Ф.Петрарка </vt:lpstr>
      <vt:lpstr>Книги просвітлюють душу, піднімають і зміцнюють людину, пробуджують у неї кращі прагнення,             відточують її розум і пом'якшують серце.                          В.Теккерей   </vt:lpstr>
      <vt:lpstr>Книги - кораблі думки, які плавають по хвилях часу і несуть свій дорогоцінний вантаж від покоління до покоління.                Ф. Бекон </vt:lpstr>
      <vt:lpstr>Хороша книга — втіха і розрада, вихователь і вчитель. Тому книзі така пошана, тому про книгу така турбота.                                                                  М. Шевченко </vt:lpstr>
      <vt:lpstr>Як не любити любов'ю наснажених, мудрістю сповнених книг!...             М.Рильський   </vt:lpstr>
      <vt:lpstr>Хто полюбить книгу, той далеко піде у своєму    розвитку. Книга рятує  душу від здерев’яніння.                Т.Шевченко </vt:lpstr>
      <vt:lpstr>Природа так про все подбала, що повсюди ти знаходиш, чому вчитися.           Леонардо да Вінчі </vt:lpstr>
      <vt:lpstr>Дякуємо за увагу!       2016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Bibliotekar</dc:creator>
  <cp:lastModifiedBy>Користувач</cp:lastModifiedBy>
  <cp:revision>59</cp:revision>
  <dcterms:created xsi:type="dcterms:W3CDTF">2016-09-07T12:18:20Z</dcterms:created>
  <dcterms:modified xsi:type="dcterms:W3CDTF">2016-09-19T10:53:01Z</dcterms:modified>
</cp:coreProperties>
</file>